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0"/>
  </p:notesMasterIdLst>
  <p:sldIdLst>
    <p:sldId id="284" r:id="rId5"/>
    <p:sldId id="286" r:id="rId6"/>
    <p:sldId id="287" r:id="rId7"/>
    <p:sldId id="297" r:id="rId8"/>
    <p:sldId id="288" r:id="rId9"/>
    <p:sldId id="302" r:id="rId10"/>
    <p:sldId id="304" r:id="rId11"/>
    <p:sldId id="285" r:id="rId12"/>
    <p:sldId id="303" r:id="rId13"/>
    <p:sldId id="299" r:id="rId14"/>
    <p:sldId id="293" r:id="rId15"/>
    <p:sldId id="306" r:id="rId16"/>
    <p:sldId id="296" r:id="rId17"/>
    <p:sldId id="294" r:id="rId18"/>
    <p:sldId id="31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EFD3"/>
    <a:srgbClr val="282828"/>
    <a:srgbClr val="ECC4BF"/>
    <a:srgbClr val="F4EBE8"/>
    <a:srgbClr val="E9C46A"/>
    <a:srgbClr val="F15574"/>
    <a:srgbClr val="C9A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p:restoredTop sz="94899" autoAdjust="0"/>
  </p:normalViewPr>
  <p:slideViewPr>
    <p:cSldViewPr snapToGrid="0" snapToObjects="1" showGuides="1">
      <p:cViewPr varScale="1">
        <p:scale>
          <a:sx n="68" d="100"/>
          <a:sy n="68" d="100"/>
        </p:scale>
        <p:origin x="644" y="64"/>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Knowledge Gained Online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3">
                  <a:shade val="76000"/>
                </a:schemeClr>
              </a:solidFill>
              <a:ln w="19050">
                <a:solidFill>
                  <a:schemeClr val="lt1"/>
                </a:solidFill>
              </a:ln>
              <a:effectLst/>
            </c:spPr>
            <c:extLst>
              <c:ext xmlns:c16="http://schemas.microsoft.com/office/drawing/2014/chart" uri="{C3380CC4-5D6E-409C-BE32-E72D297353CC}">
                <c16:uniqueId val="{00000001-C2C0-4263-A43E-0525A9A524F2}"/>
              </c:ext>
            </c:extLst>
          </c:dPt>
          <c:dPt>
            <c:idx val="1"/>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3-C2C0-4263-A43E-0525A9A524F2}"/>
              </c:ext>
            </c:extLst>
          </c:dPt>
          <c:cat>
            <c:strRef>
              <c:f>Sheet1!$A$2:$A$3</c:f>
              <c:strCache>
                <c:ptCount val="2"/>
                <c:pt idx="0">
                  <c:v>Online</c:v>
                </c:pt>
                <c:pt idx="1">
                  <c:v>Others</c:v>
                </c:pt>
              </c:strCache>
            </c:strRef>
          </c:cat>
          <c:val>
            <c:numRef>
              <c:f>Sheet1!$B$2:$B$3</c:f>
              <c:numCache>
                <c:formatCode>General</c:formatCode>
                <c:ptCount val="2"/>
                <c:pt idx="0">
                  <c:v>46</c:v>
                </c:pt>
                <c:pt idx="1">
                  <c:v>51</c:v>
                </c:pt>
              </c:numCache>
            </c:numRef>
          </c:val>
          <c:extLst>
            <c:ext xmlns:c16="http://schemas.microsoft.com/office/drawing/2014/chart" uri="{C3380CC4-5D6E-409C-BE32-E72D297353CC}">
              <c16:uniqueId val="{00000000-F7F9-4468-BD40-2A640C73E569}"/>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2067396272894082"/>
          <c:y val="0.81883243270643535"/>
          <c:w val="0.22755203418191039"/>
          <c:h val="0.12436433681482965"/>
        </c:manualLayout>
      </c:layout>
      <c:overlay val="0"/>
      <c:spPr>
        <a:noFill/>
        <a:ln>
          <a:noFill/>
        </a:ln>
        <a:effectLst/>
      </c:spPr>
      <c:txPr>
        <a:bodyPr rot="0" spcFirstLastPara="1" vertOverflow="ellipsis" vert="horz" wrap="square" anchor="ctr" anchorCtr="1"/>
        <a:lstStyle/>
        <a:p>
          <a:pPr>
            <a:defRPr sz="4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solidFill>
                  <a:schemeClr val="tx1"/>
                </a:solidFill>
              </a:rPr>
              <a:t>Knowledge Gained Online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A600-4C8E-AFE7-9B320867EBE6}"/>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A600-4C8E-AFE7-9B320867EBE6}"/>
              </c:ext>
            </c:extLst>
          </c:dPt>
          <c:cat>
            <c:strRef>
              <c:f>Sheet1!$A$2:$A$3</c:f>
              <c:strCache>
                <c:ptCount val="2"/>
                <c:pt idx="0">
                  <c:v>Online</c:v>
                </c:pt>
                <c:pt idx="1">
                  <c:v>Others</c:v>
                </c:pt>
              </c:strCache>
            </c:strRef>
          </c:cat>
          <c:val>
            <c:numRef>
              <c:f>Sheet1!$B$2:$B$3</c:f>
              <c:numCache>
                <c:formatCode>General</c:formatCode>
                <c:ptCount val="2"/>
                <c:pt idx="0">
                  <c:v>89</c:v>
                </c:pt>
                <c:pt idx="1">
                  <c:v>11</c:v>
                </c:pt>
              </c:numCache>
            </c:numRef>
          </c:val>
          <c:extLst>
            <c:ext xmlns:c16="http://schemas.microsoft.com/office/drawing/2014/chart" uri="{C3380CC4-5D6E-409C-BE32-E72D297353CC}">
              <c16:uniqueId val="{00000000-F7F9-4468-BD40-2A640C73E569}"/>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2067396272894082"/>
          <c:y val="0.81883243270643535"/>
          <c:w val="0.22755203418191039"/>
          <c:h val="0.12436433681482965"/>
        </c:manualLayout>
      </c:layout>
      <c:overlay val="0"/>
      <c:spPr>
        <a:noFill/>
        <a:ln>
          <a:noFill/>
        </a:ln>
        <a:effectLst/>
      </c:spPr>
      <c:txPr>
        <a:bodyPr rot="0" spcFirstLastPara="1" vertOverflow="ellipsis" vert="horz" wrap="square" anchor="ctr" anchorCtr="1"/>
        <a:lstStyle/>
        <a:p>
          <a:pPr>
            <a:defRPr sz="4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12/19/2024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endParaRPr lang="en-US" noProof="0"/>
          </a:p>
        </p:txBody>
      </p:sp>
    </p:spTree>
    <p:extLst>
      <p:ext uri="{BB962C8B-B14F-4D97-AF65-F5344CB8AC3E}">
        <p14:creationId xmlns:p14="http://schemas.microsoft.com/office/powerpoint/2010/main" val="37975914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42780576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41890907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42483168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endParaRPr lang="en-US" noProof="0"/>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endParaRPr lang="en-US" noProof="0"/>
          </a:p>
        </p:txBody>
      </p:sp>
    </p:spTree>
    <p:extLst>
      <p:ext uri="{BB962C8B-B14F-4D97-AF65-F5344CB8AC3E}">
        <p14:creationId xmlns:p14="http://schemas.microsoft.com/office/powerpoint/2010/main" val="702356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4154343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39162458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7489256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endParaRPr lang="en-US" noProof="0"/>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endParaRPr lang="en-US" noProof="0"/>
          </a:p>
        </p:txBody>
      </p:sp>
    </p:spTree>
    <p:extLst>
      <p:ext uri="{BB962C8B-B14F-4D97-AF65-F5344CB8AC3E}">
        <p14:creationId xmlns:p14="http://schemas.microsoft.com/office/powerpoint/2010/main" val="7911687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12013492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endParaRPr lang="en-US" noProof="0"/>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endParaRPr lang="en-US" noProof="0"/>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endParaRPr lang="en-US" noProof="0"/>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endParaRPr lang="en-US" noProof="0"/>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4663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Tree>
    <p:extLst>
      <p:ext uri="{BB962C8B-B14F-4D97-AF65-F5344CB8AC3E}">
        <p14:creationId xmlns:p14="http://schemas.microsoft.com/office/powerpoint/2010/main" val="39393772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endParaRPr lang="en-US" noProof="0"/>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endParaRPr lang="en-US" noProof="0"/>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endParaRPr lang="en-US" noProof="0"/>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endParaRPr lang="en-US" noProof="0"/>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endParaRPr lang="en-US" noProof="0"/>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endParaRPr lang="en-US" noProof="0"/>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endParaRPr lang="en-US" noProof="0"/>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endParaRPr lang="en-US" noProof="0"/>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endParaRPr lang="en-US" noProof="0"/>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endParaRPr lang="en-US" noProof="0"/>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endParaRPr lang="en-US" noProof="0"/>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endParaRPr lang="en-US" noProof="0"/>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endParaRPr lang="en-US" noProof="0"/>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53898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b="1" dirty="0"/>
              <a:t>SARIT</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By Team JKJ</a:t>
            </a:r>
          </a:p>
        </p:txBody>
      </p:sp>
      <p:pic>
        <p:nvPicPr>
          <p:cNvPr id="13" name="Picture Placeholder 12" descr="A screenshot of a video game&#10;&#10;Description automatically generated">
            <a:extLst>
              <a:ext uri="{FF2B5EF4-FFF2-40B4-BE49-F238E27FC236}">
                <a16:creationId xmlns:a16="http://schemas.microsoft.com/office/drawing/2014/main" id="{A9770944-D783-5A85-8A8D-2ABAF6C006D7}"/>
              </a:ext>
            </a:extLst>
          </p:cNvPr>
          <p:cNvPicPr>
            <a:picLocks noGrp="1" noChangeAspect="1"/>
          </p:cNvPicPr>
          <p:nvPr>
            <p:ph type="pic" sz="quarter" idx="10"/>
          </p:nvPr>
        </p:nvPicPr>
        <p:blipFill rotWithShape="1">
          <a:blip r:embed="rId2"/>
          <a:srcRect t="18516" b="22184"/>
          <a:stretch/>
        </p:blipFill>
        <p:spPr>
          <a:xfrm>
            <a:off x="7246779" y="812292"/>
            <a:ext cx="3834628" cy="4928616"/>
          </a:xfrm>
        </p:spPr>
      </p:pic>
    </p:spTree>
    <p:extLst>
      <p:ext uri="{BB962C8B-B14F-4D97-AF65-F5344CB8AC3E}">
        <p14:creationId xmlns:p14="http://schemas.microsoft.com/office/powerpoint/2010/main" val="409702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C4B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978024" y="1393003"/>
            <a:ext cx="4959821" cy="1640540"/>
          </a:xfrm>
        </p:spPr>
        <p:txBody>
          <a:bodyPr/>
          <a:lstStyle/>
          <a:p>
            <a:r>
              <a:rPr lang="en-US" altLang="zh-CN" b="1" dirty="0"/>
              <a:t>Sarit is your</a:t>
            </a:r>
            <a:br>
              <a:rPr lang="en-US" altLang="zh-CN" b="1" dirty="0">
                <a:solidFill>
                  <a:srgbClr val="00B050"/>
                </a:solidFill>
              </a:rPr>
            </a:br>
            <a:r>
              <a:rPr lang="en-US" altLang="zh-CN" b="1" dirty="0">
                <a:solidFill>
                  <a:srgbClr val="00B050"/>
                </a:solidFill>
              </a:rPr>
              <a:t>new friend</a:t>
            </a:r>
            <a:r>
              <a:rPr lang="en-US" b="1" i="1" dirty="0">
                <a:solidFill>
                  <a:srgbClr val="00B050"/>
                </a:solidFill>
              </a:rPr>
              <a:t>™</a:t>
            </a:r>
            <a:endParaRPr lang="en-US" b="1" dirty="0"/>
          </a:p>
        </p:txBody>
      </p:sp>
      <p:pic>
        <p:nvPicPr>
          <p:cNvPr id="12" name="Picture Placeholder 11">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t="11193" b="31273"/>
          <a:stretch/>
        </p:blipFill>
        <p:spPr>
          <a:xfrm>
            <a:off x="0" y="0"/>
            <a:ext cx="4351128" cy="6858000"/>
          </a:xfrm>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961888" y="3455893"/>
            <a:ext cx="4818888" cy="1640541"/>
          </a:xfrm>
        </p:spPr>
        <p:txBody>
          <a:bodyPr/>
          <a:lstStyle/>
          <a:p>
            <a:r>
              <a:rPr lang="en-US" altLang="zh-CN" sz="3200" dirty="0"/>
              <a:t>Sarit will curate your feed from various sources across the internet and share it with you</a:t>
            </a:r>
            <a:endParaRPr lang="en-US" sz="3200"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Tree>
    <p:extLst>
      <p:ext uri="{BB962C8B-B14F-4D97-AF65-F5344CB8AC3E}">
        <p14:creationId xmlns:p14="http://schemas.microsoft.com/office/powerpoint/2010/main" val="28370235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a:xfrm>
            <a:off x="1139952" y="512064"/>
            <a:ext cx="9912096" cy="1014984"/>
          </a:xfrm>
        </p:spPr>
        <p:txBody>
          <a:bodyPr anchor="t">
            <a:normAutofit/>
          </a:bodyPr>
          <a:lstStyle/>
          <a:p>
            <a:r>
              <a:rPr lang="en-US" b="1" dirty="0"/>
              <a:t>What Sarit Curates</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a:xfrm>
            <a:off x="685800" y="1956816"/>
            <a:ext cx="3246120" cy="3986784"/>
          </a:xfrm>
        </p:spPr>
        <p:txBody>
          <a:bodyPr>
            <a:normAutofit/>
          </a:bodyPr>
          <a:lstStyle/>
          <a:p>
            <a:r>
              <a:rPr lang="en-US" b="1" dirty="0"/>
              <a:t>Videos</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a:xfrm>
            <a:off x="932688" y="2944368"/>
            <a:ext cx="2743200" cy="2785100"/>
          </a:xfrm>
        </p:spPr>
        <p:txBody>
          <a:bodyPr anchor="t">
            <a:normAutofit/>
          </a:bodyPr>
          <a:lstStyle/>
          <a:p>
            <a:pPr algn="just">
              <a:spcAft>
                <a:spcPts val="600"/>
              </a:spcAft>
            </a:pPr>
            <a:r>
              <a:rPr lang="en-US" sz="1900" dirty="0"/>
              <a:t>We will curate the best educational videos from various sources fine-tuned to your interests. The world’s best educators and institutions are already creating free videos for you to watch, why pay someone to teach you?</a:t>
            </a:r>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a:xfrm>
            <a:off x="4480560" y="1956816"/>
            <a:ext cx="3246120" cy="3986784"/>
          </a:xfrm>
        </p:spPr>
        <p:txBody>
          <a:bodyPr>
            <a:normAutofit/>
          </a:bodyPr>
          <a:lstStyle/>
          <a:p>
            <a:r>
              <a:rPr lang="en-US" b="1" dirty="0"/>
              <a:t>Articles &amp; Posts</a:t>
            </a:r>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a:xfrm>
            <a:off x="8247888" y="1956816"/>
            <a:ext cx="3246120" cy="3986784"/>
          </a:xfrm>
        </p:spPr>
        <p:txBody>
          <a:bodyPr anchor="ctr">
            <a:normAutofit/>
          </a:bodyPr>
          <a:lstStyle/>
          <a:p>
            <a:pPr algn="ctr"/>
            <a:r>
              <a:rPr lang="en-US" b="1" dirty="0"/>
              <a:t>And a brand-new media format</a:t>
            </a:r>
          </a:p>
          <a:p>
            <a:pPr algn="ctr"/>
            <a:endParaRPr lang="en-US" b="1" dirty="0"/>
          </a:p>
        </p:txBody>
      </p:sp>
      <p:pic>
        <p:nvPicPr>
          <p:cNvPr id="12" name="Graphic 11" descr="Question Mark with solid fill">
            <a:extLst>
              <a:ext uri="{FF2B5EF4-FFF2-40B4-BE49-F238E27FC236}">
                <a16:creationId xmlns:a16="http://schemas.microsoft.com/office/drawing/2014/main" id="{6CD3B47F-1196-BA6A-762A-10F6115A65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89914" y="2578608"/>
            <a:ext cx="2743200" cy="2743200"/>
          </a:xfrm>
          <a:prstGeom prst="rect">
            <a:avLst/>
          </a:prstGeom>
        </p:spPr>
      </p:pic>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a:xfrm>
            <a:off x="4715873" y="2944368"/>
            <a:ext cx="2743200" cy="2785100"/>
          </a:xfrm>
        </p:spPr>
        <p:txBody>
          <a:bodyPr anchor="t">
            <a:normAutofit fontScale="92500" lnSpcReduction="10000"/>
          </a:bodyPr>
          <a:lstStyle/>
          <a:p>
            <a:pPr algn="just">
              <a:spcAft>
                <a:spcPts val="600"/>
              </a:spcAft>
            </a:pPr>
            <a:r>
              <a:rPr lang="en-US" sz="2000" dirty="0"/>
              <a:t>If you have a habit of reading, you are in luck. We wish to revive RSS feeds with our product. We will curate the best news and educational articles and blog posts from reputed sources across the internet and provide a platform for engagement.​</a:t>
            </a:r>
          </a:p>
          <a:p>
            <a:pPr algn="just">
              <a:spcAft>
                <a:spcPts val="600"/>
              </a:spcAft>
            </a:pPr>
            <a:endParaRPr lang="en-US" sz="2000"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smtClean="0"/>
              <a:pPr>
                <a:spcAft>
                  <a:spcPts val="600"/>
                </a:spcAft>
              </a:pPr>
              <a:t>11</a:t>
            </a:fld>
            <a:endParaRPr lang="en-US"/>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dirty="0"/>
              <a:t>SARIT</a:t>
            </a:r>
          </a:p>
        </p:txBody>
      </p:sp>
    </p:spTree>
    <p:extLst>
      <p:ext uri="{BB962C8B-B14F-4D97-AF65-F5344CB8AC3E}">
        <p14:creationId xmlns:p14="http://schemas.microsoft.com/office/powerpoint/2010/main" val="30952453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b="1" dirty="0"/>
              <a:t>How Sarit Curates</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b="1" dirty="0"/>
              <a:t>Content Corpus</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r>
              <a:rPr lang="en-US" sz="1800" dirty="0"/>
              <a:t>Maintain a giant corpus of educational channels, and different sources and setup automatic triggers on new content releases</a:t>
            </a:r>
          </a:p>
          <a:p>
            <a:r>
              <a:rPr lang="en-US" sz="1800" dirty="0"/>
              <a:t>Allow users to submit nominations for new sources and/or content creators</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b="1" dirty="0"/>
              <a:t>ML-Based Recommendation Algorithm</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sz="1800" dirty="0"/>
              <a:t>Add transcript to relevant forms of content and create vector embeddings for similarity search</a:t>
            </a:r>
          </a:p>
          <a:p>
            <a:r>
              <a:rPr lang="en-US" sz="1800" dirty="0"/>
              <a:t>Recommend content based on history of people with similar interests</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SARIT</a:t>
            </a:r>
          </a:p>
        </p:txBody>
      </p:sp>
    </p:spTree>
    <p:extLst>
      <p:ext uri="{BB962C8B-B14F-4D97-AF65-F5344CB8AC3E}">
        <p14:creationId xmlns:p14="http://schemas.microsoft.com/office/powerpoint/2010/main" val="15192504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b="1" dirty="0"/>
              <a:t>Why Sarit Curates</a:t>
            </a:r>
          </a:p>
        </p:txBody>
      </p:sp>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a:xfrm>
            <a:off x="5769864" y="457200"/>
            <a:ext cx="5512218" cy="640080"/>
          </a:xfrm>
        </p:spPr>
        <p:txBody>
          <a:bodyPr/>
          <a:lstStyle/>
          <a:p>
            <a:r>
              <a:rPr lang="en-US" dirty="0"/>
              <a:t>Internet newcomers don’t know where to start from</a:t>
            </a:r>
          </a:p>
        </p:txBody>
      </p:sp>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a:xfrm>
            <a:off x="5769864" y="1746504"/>
            <a:ext cx="5512218" cy="638098"/>
          </a:xfrm>
        </p:spPr>
        <p:txBody>
          <a:bodyPr/>
          <a:lstStyle/>
          <a:p>
            <a:r>
              <a:rPr lang="en-US" dirty="0"/>
              <a:t>Internet is equitable and easily accessible by a majority of the world’s population</a:t>
            </a:r>
          </a:p>
        </p:txBody>
      </p:sp>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a:xfrm>
            <a:off x="5769863" y="3035807"/>
            <a:ext cx="5512217" cy="638097"/>
          </a:xfrm>
        </p:spPr>
        <p:txBody>
          <a:bodyPr/>
          <a:lstStyle/>
          <a:p>
            <a:r>
              <a:rPr lang="en-US" dirty="0"/>
              <a:t>Internet can be the most powerful and effective tool to shape education</a:t>
            </a:r>
          </a:p>
        </p:txBody>
      </p:sp>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a:xfrm>
            <a:off x="5769864" y="4325112"/>
            <a:ext cx="5512216" cy="338328"/>
          </a:xfrm>
        </p:spPr>
        <p:txBody>
          <a:bodyPr/>
          <a:lstStyle/>
          <a:p>
            <a:r>
              <a:rPr lang="en-US" dirty="0"/>
              <a:t>Most of the educational content is already there, people just need to discover it</a:t>
            </a:r>
          </a:p>
        </p:txBody>
      </p:sp>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a:xfrm>
            <a:off x="5769864" y="5614415"/>
            <a:ext cx="5323960" cy="640079"/>
          </a:xfrm>
        </p:spPr>
        <p:txBody>
          <a:bodyPr/>
          <a:lstStyle/>
          <a:p>
            <a:r>
              <a:rPr lang="en-US" dirty="0"/>
              <a:t>Sarit is a small step towards achieving the SDG of Quality Education</a:t>
            </a:r>
          </a:p>
        </p:txBody>
      </p:sp>
      <p:pic>
        <p:nvPicPr>
          <p:cNvPr id="26" name="Picture Placeholder 25" descr="Confused face outline with solid fill">
            <a:extLst>
              <a:ext uri="{FF2B5EF4-FFF2-40B4-BE49-F238E27FC236}">
                <a16:creationId xmlns:a16="http://schemas.microsoft.com/office/drawing/2014/main" id="{871D91AC-D8A8-0D54-0C81-DAD430A33E3C}"/>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a:fillRect/>
          </a:stretch>
        </p:blipFill>
        <p:spPr/>
      </p:pic>
      <p:pic>
        <p:nvPicPr>
          <p:cNvPr id="36" name="Picture Placeholder 35" descr="Remote learning language with solid fill">
            <a:extLst>
              <a:ext uri="{FF2B5EF4-FFF2-40B4-BE49-F238E27FC236}">
                <a16:creationId xmlns:a16="http://schemas.microsoft.com/office/drawing/2014/main" id="{F4DADE16-7413-D937-362C-B8FE41860980}"/>
              </a:ext>
            </a:extLst>
          </p:cNvPr>
          <p:cNvPicPr>
            <a:picLocks noGrp="1" noChangeAspect="1"/>
          </p:cNvPicPr>
          <p:nvPr>
            <p:ph type="pic" sz="quarter" idx="12"/>
          </p:nvPr>
        </p:nvPicPr>
        <p:blipFill>
          <a:blip r:embed="rId4">
            <a:extLst>
              <a:ext uri="{96DAC541-7B7A-43D3-8B79-37D633B846F1}">
                <asvg:svgBlip xmlns:asvg="http://schemas.microsoft.com/office/drawing/2016/SVG/main" r:embed="rId5"/>
              </a:ext>
            </a:extLst>
          </a:blip>
          <a:srcRect/>
          <a:stretch>
            <a:fillRect/>
          </a:stretch>
        </p:blipFill>
        <p:spPr/>
      </p:pic>
      <p:pic>
        <p:nvPicPr>
          <p:cNvPr id="40" name="Picture Placeholder 39" descr="Treasure Map with solid fill">
            <a:extLst>
              <a:ext uri="{FF2B5EF4-FFF2-40B4-BE49-F238E27FC236}">
                <a16:creationId xmlns:a16="http://schemas.microsoft.com/office/drawing/2014/main" id="{503AE4AD-2223-94FC-2E26-7AB2B0584F9D}"/>
              </a:ext>
            </a:extLst>
          </p:cNvPr>
          <p:cNvPicPr>
            <a:picLocks noGrp="1" noChangeAspect="1"/>
          </p:cNvPicPr>
          <p:nvPr>
            <p:ph type="pic" sz="quarter" idx="13"/>
          </p:nvPr>
        </p:nvPicPr>
        <p:blipFill>
          <a:blip r:embed="rId6">
            <a:extLst>
              <a:ext uri="{96DAC541-7B7A-43D3-8B79-37D633B846F1}">
                <asvg:svgBlip xmlns:asvg="http://schemas.microsoft.com/office/drawing/2016/SVG/main" r:embed="rId7"/>
              </a:ext>
            </a:extLst>
          </a:blip>
          <a:srcRect/>
          <a:stretch>
            <a:fillRect/>
          </a:stretch>
        </p:blipFill>
        <p:spPr/>
      </p:pic>
      <p:pic>
        <p:nvPicPr>
          <p:cNvPr id="1030" name="Picture 6">
            <a:extLst>
              <a:ext uri="{FF2B5EF4-FFF2-40B4-BE49-F238E27FC236}">
                <a16:creationId xmlns:a16="http://schemas.microsoft.com/office/drawing/2014/main" id="{9F728BDE-59A9-EE73-E1C1-D4F92E0339C8}"/>
              </a:ext>
            </a:extLst>
          </p:cNvPr>
          <p:cNvPicPr>
            <a:picLocks noGrp="1" noChangeAspect="1" noChangeArrowheads="1"/>
          </p:cNvPicPr>
          <p:nvPr>
            <p:ph type="pic" sz="quarter" idx="14"/>
          </p:nvPr>
        </p:nvPicPr>
        <p:blipFill>
          <a:blip r:embed="rId8">
            <a:extLst>
              <a:ext uri="{28A0092B-C50C-407E-A947-70E740481C1C}">
                <a14:useLocalDpi xmlns:a14="http://schemas.microsoft.com/office/drawing/2010/main" val="0"/>
              </a:ext>
            </a:extLst>
          </a:blip>
          <a:srcRect/>
          <a:stretch>
            <a:fillRect/>
          </a:stretch>
        </p:blipFill>
        <p:spPr bwMode="auto">
          <a:xfrm>
            <a:off x="4292750" y="5503804"/>
            <a:ext cx="965627" cy="965627"/>
          </a:xfrm>
          <a:prstGeom prst="ellipse">
            <a:avLst/>
          </a:prstGeom>
          <a:noFill/>
          <a:extLst>
            <a:ext uri="{909E8E84-426E-40DD-AFC4-6F175D3DCCD1}">
              <a14:hiddenFill xmlns:a14="http://schemas.microsoft.com/office/drawing/2010/main">
                <a:solidFill>
                  <a:srgbClr val="FFFFFF"/>
                </a:solidFill>
              </a14:hiddenFill>
            </a:ext>
          </a:extLst>
        </p:spPr>
      </p:pic>
      <p:pic>
        <p:nvPicPr>
          <p:cNvPr id="46" name="Picture Placeholder 45" descr="Group success with solid fill">
            <a:extLst>
              <a:ext uri="{FF2B5EF4-FFF2-40B4-BE49-F238E27FC236}">
                <a16:creationId xmlns:a16="http://schemas.microsoft.com/office/drawing/2014/main" id="{D2003F86-EF8B-6FD9-DDAC-94966480D1B7}"/>
              </a:ext>
            </a:extLst>
          </p:cNvPr>
          <p:cNvPicPr>
            <a:picLocks noGrp="1" noChangeAspect="1"/>
          </p:cNvPicPr>
          <p:nvPr>
            <p:ph type="pic" sz="quarter" idx="11"/>
          </p:nvPr>
        </p:nvPicPr>
        <p:blipFill>
          <a:blip r:embed="rId9">
            <a:extLst>
              <a:ext uri="{96DAC541-7B7A-43D3-8B79-37D633B846F1}">
                <asvg:svgBlip xmlns:asvg="http://schemas.microsoft.com/office/drawing/2016/SVG/main" r:embed="rId10"/>
              </a:ext>
            </a:extLst>
          </a:blip>
          <a:srcRect/>
          <a:stretch>
            <a:fillRect/>
          </a:stretch>
        </p:blipFill>
        <p:spPr/>
      </p:pic>
    </p:spTree>
    <p:extLst>
      <p:ext uri="{BB962C8B-B14F-4D97-AF65-F5344CB8AC3E}">
        <p14:creationId xmlns:p14="http://schemas.microsoft.com/office/powerpoint/2010/main" val="8665335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958750" y="1427141"/>
            <a:ext cx="4959821" cy="1162762"/>
          </a:xfrm>
        </p:spPr>
        <p:txBody>
          <a:bodyPr/>
          <a:lstStyle/>
          <a:p>
            <a:r>
              <a:rPr lang="en-US" altLang="zh-CN" b="1" dirty="0"/>
              <a:t>Summary</a:t>
            </a:r>
            <a:endParaRPr lang="en-US" b="1" dirty="0"/>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961888" y="2581835"/>
            <a:ext cx="4818888" cy="2622177"/>
          </a:xfrm>
        </p:spPr>
        <p:txBody>
          <a:bodyPr/>
          <a:lstStyle/>
          <a:p>
            <a:r>
              <a:rPr lang="en-US" altLang="zh-CN" sz="2400" dirty="0"/>
              <a:t>Sarit is a revolutionary gift to the online world. Sarit is a medium for educators to reach a curious and interested audience, while being a medium for students across the world to discover the best content directly in their feeds. Together, we can achieve Quality Education.</a:t>
            </a:r>
            <a:endParaRPr lang="en-US" sz="2400"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14</a:t>
            </a:fld>
            <a:endParaRPr lang="en-US" dirty="0"/>
          </a:p>
        </p:txBody>
      </p:sp>
      <p:pic>
        <p:nvPicPr>
          <p:cNvPr id="1026" name="Picture 2" descr="Sustainable Development Goal 4 - Wikipedia">
            <a:extLst>
              <a:ext uri="{FF2B5EF4-FFF2-40B4-BE49-F238E27FC236}">
                <a16:creationId xmlns:a16="http://schemas.microsoft.com/office/drawing/2014/main" id="{5184FFF9-B2C4-18C9-D1D1-99E7ADD60B9B}"/>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18863" r="17687"/>
          <a:stretch/>
        </p:blipFill>
        <p:spPr bwMode="auto">
          <a:xfrm>
            <a:off x="-9427" y="-9427"/>
            <a:ext cx="435112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7223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title"/>
          </p:nvPr>
        </p:nvSpPr>
        <p:spPr>
          <a:xfrm>
            <a:off x="731520" y="1947672"/>
            <a:ext cx="3017520" cy="1938528"/>
          </a:xfrm>
        </p:spPr>
        <p:txBody>
          <a:bodyPr anchor="t">
            <a:normAutofit/>
          </a:bodyPr>
          <a:lstStyle/>
          <a:p>
            <a:r>
              <a:rPr lang="en-US" b="1" dirty="0"/>
              <a:t>Thank you</a:t>
            </a:r>
          </a:p>
        </p:txBody>
      </p:sp>
      <p:sp>
        <p:nvSpPr>
          <p:cNvPr id="38" name="Text Placeholder 2">
            <a:extLst>
              <a:ext uri="{FF2B5EF4-FFF2-40B4-BE49-F238E27FC236}">
                <a16:creationId xmlns:a16="http://schemas.microsoft.com/office/drawing/2014/main" id="{8E081683-7256-6C3E-3208-40CD328FA841}"/>
              </a:ext>
            </a:extLst>
          </p:cNvPr>
          <p:cNvSpPr>
            <a:spLocks noGrp="1"/>
          </p:cNvSpPr>
          <p:nvPr>
            <p:ph type="body" idx="1"/>
          </p:nvPr>
        </p:nvSpPr>
        <p:spPr>
          <a:xfrm>
            <a:off x="758952" y="4279392"/>
            <a:ext cx="2980944" cy="402336"/>
          </a:xfrm>
        </p:spPr>
        <p:txBody>
          <a:bodyPr/>
          <a:lstStyle/>
          <a:p>
            <a:r>
              <a:rPr lang="en-US" dirty="0"/>
              <a:t>By Team JKJ</a:t>
            </a:r>
          </a:p>
          <a:p>
            <a:endParaRPr lang="en-US" dirty="0"/>
          </a:p>
        </p:txBody>
      </p:sp>
      <p:pic>
        <p:nvPicPr>
          <p:cNvPr id="33" name="Picture Placeholder 32" descr="A screenshot of a video game&#10;&#10;Description automatically generated">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l="1" t="8191" r="-2" b="45558"/>
          <a:stretch/>
        </p:blipFill>
        <p:spPr>
          <a:xfrm>
            <a:off x="5001768" y="420624"/>
            <a:ext cx="5897880" cy="5897880"/>
          </a:xfrm>
          <a:noFill/>
        </p:spPr>
      </p:pic>
    </p:spTree>
    <p:extLst>
      <p:ext uri="{BB962C8B-B14F-4D97-AF65-F5344CB8AC3E}">
        <p14:creationId xmlns:p14="http://schemas.microsoft.com/office/powerpoint/2010/main" val="24320205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b="1"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Problem</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Opportunity</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a:xfrm>
            <a:off x="5168328" y="4313642"/>
            <a:ext cx="2274888" cy="630936"/>
          </a:xfrm>
        </p:spPr>
        <p:txBody>
          <a:bodyPr/>
          <a:lstStyle/>
          <a:p>
            <a:r>
              <a:rPr lang="en-US" dirty="0"/>
              <a:t>Implementation</a:t>
            </a:r>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7443216" y="4293693"/>
            <a:ext cx="1947672" cy="630936"/>
          </a:xfrm>
        </p:spPr>
        <p:txBody>
          <a:bodyPr/>
          <a:lstStyle/>
          <a:p>
            <a:r>
              <a:rPr lang="en-US" dirty="0"/>
              <a:t>Reading Redefined</a:t>
            </a: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SARIT</a:t>
            </a:r>
          </a:p>
        </p:txBody>
      </p:sp>
    </p:spTree>
    <p:extLst>
      <p:ext uri="{BB962C8B-B14F-4D97-AF65-F5344CB8AC3E}">
        <p14:creationId xmlns:p14="http://schemas.microsoft.com/office/powerpoint/2010/main" val="6819786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4">
            <a:extLst>
              <a:ext uri="{FF2B5EF4-FFF2-40B4-BE49-F238E27FC236}">
                <a16:creationId xmlns:a16="http://schemas.microsoft.com/office/drawing/2014/main" id="{339F1B4A-5694-44DE-F581-B061D60C6163}"/>
              </a:ext>
            </a:extLst>
          </p:cNvPr>
          <p:cNvSpPr>
            <a:spLocks noGrp="1"/>
          </p:cNvSpPr>
          <p:nvPr>
            <p:ph type="body" sz="quarter" idx="19"/>
          </p:nvPr>
        </p:nvSpPr>
        <p:spPr>
          <a:xfrm>
            <a:off x="6358128" y="1956816"/>
            <a:ext cx="5047488" cy="3986784"/>
          </a:xfrm>
        </p:spPr>
        <p:txBody>
          <a:bodyPr/>
          <a:lstStyle/>
          <a:p>
            <a:endParaRPr lang="en-US" dirty="0"/>
          </a:p>
        </p:txBody>
      </p:sp>
      <p:pic>
        <p:nvPicPr>
          <p:cNvPr id="5" name="Picture 4" descr="A graph of blue and white bars&#10;&#10;Description automatically generated">
            <a:extLst>
              <a:ext uri="{FF2B5EF4-FFF2-40B4-BE49-F238E27FC236}">
                <a16:creationId xmlns:a16="http://schemas.microsoft.com/office/drawing/2014/main" id="{1E5893AE-7FC0-7DAD-0D14-30ACF62DE5C6}"/>
              </a:ext>
            </a:extLst>
          </p:cNvPr>
          <p:cNvPicPr>
            <a:picLocks noChangeAspect="1"/>
          </p:cNvPicPr>
          <p:nvPr/>
        </p:nvPicPr>
        <p:blipFill>
          <a:blip r:embed="rId2"/>
          <a:stretch/>
        </p:blipFill>
        <p:spPr>
          <a:xfrm>
            <a:off x="6358128" y="1956816"/>
            <a:ext cx="5047488" cy="3985200"/>
          </a:xfrm>
          <a:prstGeom prst="rect">
            <a:avLst/>
          </a:prstGeom>
          <a:noFill/>
        </p:spPr>
      </p:pic>
      <p:sp>
        <p:nvSpPr>
          <p:cNvPr id="16" name="Slide Number Placeholder 2">
            <a:extLst>
              <a:ext uri="{FF2B5EF4-FFF2-40B4-BE49-F238E27FC236}">
                <a16:creationId xmlns:a16="http://schemas.microsoft.com/office/drawing/2014/main" id="{7254900E-9869-76C3-286B-8F9304144046}"/>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3</a:t>
            </a:fld>
            <a:endParaRPr lang="en-US" noProof="0"/>
          </a:p>
        </p:txBody>
      </p:sp>
      <p:sp>
        <p:nvSpPr>
          <p:cNvPr id="17" name="Footer Placeholder 3">
            <a:extLst>
              <a:ext uri="{FF2B5EF4-FFF2-40B4-BE49-F238E27FC236}">
                <a16:creationId xmlns:a16="http://schemas.microsoft.com/office/drawing/2014/main" id="{32D67E15-C9EC-10AE-C14B-E23CBCC9AD20}"/>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dirty="0"/>
              <a:t>SARIT</a:t>
            </a:r>
          </a:p>
        </p:txBody>
      </p:sp>
      <p:sp>
        <p:nvSpPr>
          <p:cNvPr id="7" name="Slide Number Placeholder 6" hidden="1">
            <a:extLst>
              <a:ext uri="{FF2B5EF4-FFF2-40B4-BE49-F238E27FC236}">
                <a16:creationId xmlns:a16="http://schemas.microsoft.com/office/drawing/2014/main" id="{AA825C49-A1AB-D377-2071-D29B1E667AA9}"/>
              </a:ext>
            </a:extLst>
          </p:cNvPr>
          <p:cNvSpPr>
            <a:spLocks noGrp="1"/>
          </p:cNvSpPr>
          <p:nvPr>
            <p:ph type="sldNum" sz="quarter" idx="4294967295"/>
          </p:nvPr>
        </p:nvSpPr>
        <p:spPr>
          <a:xfrm>
            <a:off x="3962400" y="6400904"/>
            <a:ext cx="365760" cy="246888"/>
          </a:xfrm>
        </p:spPr>
        <p:txBody>
          <a:bodyPr/>
          <a:lstStyle/>
          <a:p>
            <a:pPr>
              <a:spcAft>
                <a:spcPts val="600"/>
              </a:spcAft>
            </a:pPr>
            <a:fld id="{8D0AFDD5-844D-364D-8AEC-50CF4D36D55D}" type="slidenum">
              <a:rPr lang="en-US" smtClean="0"/>
              <a:pPr>
                <a:spcAft>
                  <a:spcPts val="600"/>
                </a:spcAft>
              </a:pPr>
              <a:t>3</a:t>
            </a:fld>
            <a:endParaRPr lang="en-US"/>
          </a:p>
        </p:txBody>
      </p:sp>
      <p:sp>
        <p:nvSpPr>
          <p:cNvPr id="21" name="TextBox 20">
            <a:extLst>
              <a:ext uri="{FF2B5EF4-FFF2-40B4-BE49-F238E27FC236}">
                <a16:creationId xmlns:a16="http://schemas.microsoft.com/office/drawing/2014/main" id="{2312F30B-4622-261E-DAE1-92BE6274B242}"/>
              </a:ext>
            </a:extLst>
          </p:cNvPr>
          <p:cNvSpPr txBox="1"/>
          <p:nvPr/>
        </p:nvSpPr>
        <p:spPr>
          <a:xfrm>
            <a:off x="681642" y="2216413"/>
            <a:ext cx="5050800" cy="3985200"/>
          </a:xfrm>
          <a:prstGeom prst="rect">
            <a:avLst/>
          </a:prstGeom>
          <a:solidFill>
            <a:srgbClr val="F4EBE8"/>
          </a:solidFill>
          <a:ln w="28575">
            <a:solidFill>
              <a:srgbClr val="282828"/>
            </a:solidFill>
          </a:ln>
        </p:spPr>
        <p:txBody>
          <a:bodyPr wrap="square" rtlCol="0" anchor="ctr">
            <a:spAutoFit/>
          </a:bodyPr>
          <a:lstStyle/>
          <a:p>
            <a:pPr algn="just"/>
            <a:r>
              <a:rPr lang="en-US" sz="2400" kern="1200" dirty="0"/>
              <a:t>As of 2024, the average daily social media usage of internet users worldwide amounted to 143 minutes per day. During a global online user survey in February 2019, a significant share of respondents stated that social media had increased their access to information, ease of communication, and freedom of expression.</a:t>
            </a:r>
          </a:p>
          <a:p>
            <a:pPr algn="just"/>
            <a:endParaRPr lang="en-US" sz="2400" dirty="0"/>
          </a:p>
        </p:txBody>
      </p:sp>
      <p:sp>
        <p:nvSpPr>
          <p:cNvPr id="25" name="Title 10">
            <a:extLst>
              <a:ext uri="{FF2B5EF4-FFF2-40B4-BE49-F238E27FC236}">
                <a16:creationId xmlns:a16="http://schemas.microsoft.com/office/drawing/2014/main" id="{8B2AA3C8-6FEE-30D7-4E4C-F1AE562EED2A}"/>
              </a:ext>
            </a:extLst>
          </p:cNvPr>
          <p:cNvSpPr>
            <a:spLocks noGrp="1"/>
          </p:cNvSpPr>
          <p:nvPr>
            <p:ph type="title"/>
          </p:nvPr>
        </p:nvSpPr>
        <p:spPr>
          <a:xfrm>
            <a:off x="1139952" y="512064"/>
            <a:ext cx="9912096" cy="1014984"/>
          </a:xfrm>
        </p:spPr>
        <p:txBody>
          <a:bodyPr/>
          <a:lstStyle/>
          <a:p>
            <a:r>
              <a:rPr lang="en-US" sz="6000" b="1" dirty="0">
                <a:latin typeface="Century Gothic" panose="020B0502020202020204" pitchFamily="34" charset="0"/>
              </a:rPr>
              <a:t>Everyone is Online</a:t>
            </a:r>
            <a:endParaRPr lang="en-US" b="1" dirty="0"/>
          </a:p>
        </p:txBody>
      </p:sp>
    </p:spTree>
    <p:extLst>
      <p:ext uri="{BB962C8B-B14F-4D97-AF65-F5344CB8AC3E}">
        <p14:creationId xmlns:p14="http://schemas.microsoft.com/office/powerpoint/2010/main" val="37800028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978024" y="1393003"/>
            <a:ext cx="4959821" cy="1640540"/>
          </a:xfrm>
        </p:spPr>
        <p:txBody>
          <a:bodyPr/>
          <a:lstStyle/>
          <a:p>
            <a:r>
              <a:rPr lang="en-US" altLang="zh-CN" b="1" dirty="0"/>
              <a:t>Feeds are Important</a:t>
            </a:r>
            <a:endParaRPr lang="en-US" b="1" dirty="0"/>
          </a:p>
        </p:txBody>
      </p:sp>
      <p:pic>
        <p:nvPicPr>
          <p:cNvPr id="12" name="Picture Placeholder 11">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a:blip r:embed="rId2"/>
          <a:srcRect t="13557" b="13557"/>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961888" y="3455893"/>
            <a:ext cx="4818888" cy="1640541"/>
          </a:xfrm>
        </p:spPr>
        <p:txBody>
          <a:bodyPr/>
          <a:lstStyle/>
          <a:p>
            <a:r>
              <a:rPr lang="en-US" altLang="zh-CN" sz="2000" dirty="0"/>
              <a:t>We preserved our feeds on YouTube to avoid distracting content landing in our feed. Feeds have a positive feedback loop allowing you to explore more educational content by watching educational content.</a:t>
            </a:r>
            <a:endParaRPr lang="en-US" sz="2000"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4</a:t>
            </a:fld>
            <a:endParaRPr lang="en-US" dirty="0"/>
          </a:p>
        </p:txBody>
      </p:sp>
    </p:spTree>
    <p:extLst>
      <p:ext uri="{BB962C8B-B14F-4D97-AF65-F5344CB8AC3E}">
        <p14:creationId xmlns:p14="http://schemas.microsoft.com/office/powerpoint/2010/main" val="2745564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2859024" y="1927770"/>
            <a:ext cx="6473952" cy="3002459"/>
          </a:xfrm>
        </p:spPr>
        <p:txBody>
          <a:bodyPr/>
          <a:lstStyle/>
          <a:p>
            <a:r>
              <a:rPr lang="en-US" sz="3200" b="1" dirty="0"/>
              <a:t>And Feeds are POWERFUL . . .</a:t>
            </a:r>
            <a:br>
              <a:rPr lang="en-US" sz="3200" b="1" dirty="0"/>
            </a:br>
            <a:br>
              <a:rPr lang="en-US" sz="3200" b="1" dirty="0"/>
            </a:br>
            <a:r>
              <a:rPr lang="en-US" sz="3200" dirty="0"/>
              <a:t>Take a moment to reflect how much you know because of what landed on your social media feeds</a:t>
            </a:r>
            <a:endParaRPr lang="en-US" sz="3200" b="1" i="1" dirty="0"/>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5</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SARIT</a:t>
            </a:r>
          </a:p>
        </p:txBody>
      </p:sp>
    </p:spTree>
    <p:extLst>
      <p:ext uri="{BB962C8B-B14F-4D97-AF65-F5344CB8AC3E}">
        <p14:creationId xmlns:p14="http://schemas.microsoft.com/office/powerpoint/2010/main" val="6132889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E5E-5682-ED31-C19B-637E5DED6CD7}"/>
              </a:ext>
            </a:extLst>
          </p:cNvPr>
          <p:cNvSpPr>
            <a:spLocks noGrp="1"/>
          </p:cNvSpPr>
          <p:nvPr>
            <p:ph type="title" idx="4294967295"/>
          </p:nvPr>
        </p:nvSpPr>
        <p:spPr>
          <a:xfrm>
            <a:off x="817418" y="1029230"/>
            <a:ext cx="3825875" cy="3800475"/>
          </a:xfrm>
        </p:spPr>
        <p:txBody>
          <a:bodyPr/>
          <a:lstStyle/>
          <a:p>
            <a:r>
              <a:rPr lang="en-US" sz="4400" b="1" dirty="0"/>
              <a:t>46% of All General Information</a:t>
            </a:r>
            <a:br>
              <a:rPr lang="en-US" sz="4400" b="1" dirty="0"/>
            </a:br>
            <a:r>
              <a:rPr lang="en-US" sz="4400" b="1" dirty="0"/>
              <a:t>is Gained Online</a:t>
            </a:r>
          </a:p>
        </p:txBody>
      </p:sp>
      <p:graphicFrame>
        <p:nvGraphicFramePr>
          <p:cNvPr id="7" name="Chart 6">
            <a:extLst>
              <a:ext uri="{FF2B5EF4-FFF2-40B4-BE49-F238E27FC236}">
                <a16:creationId xmlns:a16="http://schemas.microsoft.com/office/drawing/2014/main" id="{572BDD44-FE7F-0D0B-A7B8-629D9F470AB0}"/>
              </a:ext>
            </a:extLst>
          </p:cNvPr>
          <p:cNvGraphicFramePr/>
          <p:nvPr>
            <p:extLst>
              <p:ext uri="{D42A27DB-BD31-4B8C-83A1-F6EECF244321}">
                <p14:modId xmlns:p14="http://schemas.microsoft.com/office/powerpoint/2010/main" val="3359040407"/>
              </p:ext>
            </p:extLst>
          </p:nvPr>
        </p:nvGraphicFramePr>
        <p:xfrm>
          <a:off x="3200400" y="150635"/>
          <a:ext cx="9479634" cy="670736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37AB7CB9-512F-017F-8B45-514D50E88983}"/>
              </a:ext>
            </a:extLst>
          </p:cNvPr>
          <p:cNvSpPr txBox="1"/>
          <p:nvPr/>
        </p:nvSpPr>
        <p:spPr>
          <a:xfrm>
            <a:off x="817418" y="4997773"/>
            <a:ext cx="4184073" cy="830997"/>
          </a:xfrm>
          <a:prstGeom prst="rect">
            <a:avLst/>
          </a:prstGeom>
          <a:noFill/>
        </p:spPr>
        <p:txBody>
          <a:bodyPr wrap="square" rtlCol="0">
            <a:spAutoFit/>
          </a:bodyPr>
          <a:lstStyle/>
          <a:p>
            <a:r>
              <a:rPr lang="en-US" sz="2400" dirty="0"/>
              <a:t>According to a survey conducted by our team</a:t>
            </a:r>
          </a:p>
        </p:txBody>
      </p:sp>
    </p:spTree>
    <p:extLst>
      <p:ext uri="{BB962C8B-B14F-4D97-AF65-F5344CB8AC3E}">
        <p14:creationId xmlns:p14="http://schemas.microsoft.com/office/powerpoint/2010/main" val="9072111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7EFD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4E5E-5682-ED31-C19B-637E5DED6CD7}"/>
              </a:ext>
            </a:extLst>
          </p:cNvPr>
          <p:cNvSpPr>
            <a:spLocks noGrp="1"/>
          </p:cNvSpPr>
          <p:nvPr>
            <p:ph type="title" idx="4294967295"/>
          </p:nvPr>
        </p:nvSpPr>
        <p:spPr>
          <a:xfrm>
            <a:off x="817418" y="1029230"/>
            <a:ext cx="3825875" cy="3800475"/>
          </a:xfrm>
        </p:spPr>
        <p:txBody>
          <a:bodyPr/>
          <a:lstStyle/>
          <a:p>
            <a:r>
              <a:rPr lang="en-US" sz="4400" b="1" dirty="0"/>
              <a:t>89% of Knowledge Was Gained Online by Quiz Toppers</a:t>
            </a:r>
          </a:p>
        </p:txBody>
      </p:sp>
      <p:graphicFrame>
        <p:nvGraphicFramePr>
          <p:cNvPr id="7" name="Chart 6">
            <a:extLst>
              <a:ext uri="{FF2B5EF4-FFF2-40B4-BE49-F238E27FC236}">
                <a16:creationId xmlns:a16="http://schemas.microsoft.com/office/drawing/2014/main" id="{572BDD44-FE7F-0D0B-A7B8-629D9F470AB0}"/>
              </a:ext>
            </a:extLst>
          </p:cNvPr>
          <p:cNvGraphicFramePr/>
          <p:nvPr>
            <p:extLst>
              <p:ext uri="{D42A27DB-BD31-4B8C-83A1-F6EECF244321}">
                <p14:modId xmlns:p14="http://schemas.microsoft.com/office/powerpoint/2010/main" val="2321164915"/>
              </p:ext>
            </p:extLst>
          </p:nvPr>
        </p:nvGraphicFramePr>
        <p:xfrm>
          <a:off x="3200400" y="150635"/>
          <a:ext cx="9479634" cy="670736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37AB7CB9-512F-017F-8B45-514D50E88983}"/>
              </a:ext>
            </a:extLst>
          </p:cNvPr>
          <p:cNvSpPr txBox="1"/>
          <p:nvPr/>
        </p:nvSpPr>
        <p:spPr>
          <a:xfrm>
            <a:off x="817418" y="4997773"/>
            <a:ext cx="4184073" cy="461665"/>
          </a:xfrm>
          <a:prstGeom prst="rect">
            <a:avLst/>
          </a:prstGeom>
          <a:noFill/>
        </p:spPr>
        <p:txBody>
          <a:bodyPr wrap="square" rtlCol="0">
            <a:spAutoFit/>
          </a:bodyPr>
          <a:lstStyle/>
          <a:p>
            <a:r>
              <a:rPr lang="en-US" sz="2400" dirty="0"/>
              <a:t>Conducted as a part of the survey</a:t>
            </a:r>
          </a:p>
        </p:txBody>
      </p:sp>
    </p:spTree>
    <p:extLst>
      <p:ext uri="{BB962C8B-B14F-4D97-AF65-F5344CB8AC3E}">
        <p14:creationId xmlns:p14="http://schemas.microsoft.com/office/powerpoint/2010/main" val="35194567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960120" y="1082488"/>
            <a:ext cx="3017520" cy="4574152"/>
          </a:xfrm>
        </p:spPr>
        <p:txBody>
          <a:bodyPr/>
          <a:lstStyle/>
          <a:p>
            <a:r>
              <a:rPr lang="en-US" b="1" dirty="0">
                <a:solidFill>
                  <a:srgbClr val="C00000"/>
                </a:solidFill>
              </a:rPr>
              <a:t>But Most People Misuse</a:t>
            </a:r>
            <a:br>
              <a:rPr lang="en-US" b="1" dirty="0">
                <a:solidFill>
                  <a:srgbClr val="C00000"/>
                </a:solidFill>
              </a:rPr>
            </a:br>
            <a:r>
              <a:rPr lang="en-US" b="1" dirty="0">
                <a:solidFill>
                  <a:srgbClr val="C00000"/>
                </a:solidFill>
              </a:rPr>
              <a:t>Feeds</a:t>
            </a:r>
          </a:p>
        </p:txBody>
      </p:sp>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rotWithShape="1">
          <a:blip r:embed="rId2"/>
          <a:srcRect b="33333"/>
          <a:stretch/>
        </p:blipFill>
        <p:spPr>
          <a:xfrm>
            <a:off x="5001768" y="420624"/>
            <a:ext cx="5897880" cy="5897880"/>
          </a:xfrm>
        </p:spPr>
      </p:pic>
    </p:spTree>
    <p:extLst>
      <p:ext uri="{BB962C8B-B14F-4D97-AF65-F5344CB8AC3E}">
        <p14:creationId xmlns:p14="http://schemas.microsoft.com/office/powerpoint/2010/main" val="3752263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2859024" y="1927770"/>
            <a:ext cx="6473952" cy="3002459"/>
          </a:xfrm>
        </p:spPr>
        <p:txBody>
          <a:bodyPr/>
          <a:lstStyle/>
          <a:p>
            <a:r>
              <a:rPr lang="en-US" b="1" dirty="0">
                <a:solidFill>
                  <a:srgbClr val="C00000"/>
                </a:solidFill>
              </a:rPr>
              <a:t>Because friends can share bogus content</a:t>
            </a:r>
            <a:br>
              <a:rPr lang="en-US" b="1" dirty="0"/>
            </a:br>
            <a:br>
              <a:rPr lang="en-US" b="1" dirty="0"/>
            </a:br>
            <a:r>
              <a:rPr lang="en-US" b="1" dirty="0"/>
              <a:t>So, we got you a</a:t>
            </a:r>
            <a:br>
              <a:rPr lang="en-US" b="1" dirty="0"/>
            </a:br>
            <a:r>
              <a:rPr lang="en-US" b="1" i="1" dirty="0">
                <a:solidFill>
                  <a:srgbClr val="00B050"/>
                </a:solidFill>
              </a:rPr>
              <a:t>new friend™</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9</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SARIT</a:t>
            </a:r>
          </a:p>
        </p:txBody>
      </p:sp>
    </p:spTree>
    <p:extLst>
      <p:ext uri="{BB962C8B-B14F-4D97-AF65-F5344CB8AC3E}">
        <p14:creationId xmlns:p14="http://schemas.microsoft.com/office/powerpoint/2010/main" val="12068638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0" id="{707DF2F6-B7C4-4516-8376-5DC5FD908109}" vid="{0AB4C37F-EF9B-49F3-A31D-59C53080E2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94E911-F6B6-48CD-8738-CF1ACCB2FAF9}">
  <ds:schemaRefs>
    <ds:schemaRef ds:uri="16c05727-aa75-4e4a-9b5f-8a80a1165891"/>
    <ds:schemaRef ds:uri="http://schemas.microsoft.com/office/2006/metadata/properties"/>
    <ds:schemaRef ds:uri="http://schemas.openxmlformats.org/package/2006/metadata/core-properties"/>
    <ds:schemaRef ds:uri="http://www.w3.org/XML/1998/namespace"/>
    <ds:schemaRef ds:uri="230e9df3-be65-4c73-a93b-d1236ebd677e"/>
    <ds:schemaRef ds:uri="http://purl.org/dc/terms/"/>
    <ds:schemaRef ds:uri="http://purl.org/dc/elements/1.1/"/>
    <ds:schemaRef ds:uri="http://schemas.microsoft.com/office/2006/documentManagement/types"/>
    <ds:schemaRef ds:uri="http://schemas.microsoft.com/office/infopath/2007/PartnerControls"/>
    <ds:schemaRef ds:uri="71af3243-3dd4-4a8d-8c0d-dd76da1f02a5"/>
    <ds:schemaRef ds:uri="http://schemas.microsoft.com/sharepoint/v3"/>
    <ds:schemaRef ds:uri="http://purl.org/dc/dcmitype/"/>
  </ds:schemaRefs>
</ds:datastoreItem>
</file>

<file path=customXml/itemProps2.xml><?xml version="1.0" encoding="utf-8"?>
<ds:datastoreItem xmlns:ds="http://schemas.openxmlformats.org/officeDocument/2006/customXml" ds:itemID="{200612C0-7A0D-4816-8D4F-44899948363B}">
  <ds:schemaRefs>
    <ds:schemaRef ds:uri="http://schemas.microsoft.com/sharepoint/v3/contenttype/forms"/>
  </ds:schemaRefs>
</ds:datastoreItem>
</file>

<file path=customXml/itemProps3.xml><?xml version="1.0" encoding="utf-8"?>
<ds:datastoreItem xmlns:ds="http://schemas.openxmlformats.org/officeDocument/2006/customXml" ds:itemID="{C6E12E80-39A1-42E4-9CA9-99C9A2EE0C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525</Words>
  <Application>Microsoft Office PowerPoint</Application>
  <PresentationFormat>Widescreen</PresentationFormat>
  <Paragraphs>67</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SARIT</vt:lpstr>
      <vt:lpstr>Agenda</vt:lpstr>
      <vt:lpstr>Everyone is Online</vt:lpstr>
      <vt:lpstr>Feeds are Important</vt:lpstr>
      <vt:lpstr>And Feeds are POWERFUL . . .  Take a moment to reflect how much you know because of what landed on your social media feeds</vt:lpstr>
      <vt:lpstr>46% of All General Information is Gained Online</vt:lpstr>
      <vt:lpstr>89% of Knowledge Was Gained Online by Quiz Toppers</vt:lpstr>
      <vt:lpstr>But Most People Misuse Feeds</vt:lpstr>
      <vt:lpstr>Because friends can share bogus content  So, we got you a new friend™</vt:lpstr>
      <vt:lpstr>Sarit is your new friend™</vt:lpstr>
      <vt:lpstr>What Sarit Curates</vt:lpstr>
      <vt:lpstr>How Sarit Curates</vt:lpstr>
      <vt:lpstr>Why Sarit Curates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cp:revision>
  <dcterms:created xsi:type="dcterms:W3CDTF">2022-08-22T03:54:29Z</dcterms:created>
  <dcterms:modified xsi:type="dcterms:W3CDTF">2024-12-19T23:00:10Z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2024-08-05T08:52:28Z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7951f84a-06a0-49df-93f0-aa756a2f3132</vt:lpwstr>
  </property>
  <property fmtid="{D5CDD505-2E9C-101B-9397-08002B2CF9AE}" pid="8" name="MSIP_Label_defa4170-0d19-0005-0004-bc88714345d2_ActionId">
    <vt:lpwstr>a3a880b9-982d-4aa3-a594-310eb679553c</vt:lpwstr>
  </property>
  <property fmtid="{D5CDD505-2E9C-101B-9397-08002B2CF9AE}" pid="9" name="MSIP_Label_defa4170-0d19-0005-0004-bc88714345d2_ContentBits">
    <vt:lpwstr>0</vt:lpwstr>
  </property>
</Properties>
</file>